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5"/>
  </p:notesMasterIdLst>
  <p:handoutMasterIdLst>
    <p:handoutMasterId r:id="rId36"/>
  </p:handoutMasterIdLst>
  <p:sldIdLst>
    <p:sldId id="256" r:id="rId5"/>
    <p:sldId id="270" r:id="rId6"/>
    <p:sldId id="259" r:id="rId7"/>
    <p:sldId id="284" r:id="rId8"/>
    <p:sldId id="291" r:id="rId9"/>
    <p:sldId id="260" r:id="rId10"/>
    <p:sldId id="273" r:id="rId11"/>
    <p:sldId id="272" r:id="rId12"/>
    <p:sldId id="277" r:id="rId13"/>
    <p:sldId id="290" r:id="rId14"/>
    <p:sldId id="289" r:id="rId15"/>
    <p:sldId id="262" r:id="rId16"/>
    <p:sldId id="264" r:id="rId17"/>
    <p:sldId id="265" r:id="rId18"/>
    <p:sldId id="285" r:id="rId19"/>
    <p:sldId id="269" r:id="rId20"/>
    <p:sldId id="266" r:id="rId21"/>
    <p:sldId id="274" r:id="rId22"/>
    <p:sldId id="275" r:id="rId23"/>
    <p:sldId id="267" r:id="rId24"/>
    <p:sldId id="271" r:id="rId25"/>
    <p:sldId id="278" r:id="rId26"/>
    <p:sldId id="283" r:id="rId27"/>
    <p:sldId id="279" r:id="rId28"/>
    <p:sldId id="280" r:id="rId29"/>
    <p:sldId id="281" r:id="rId30"/>
    <p:sldId id="282" r:id="rId31"/>
    <p:sldId id="286" r:id="rId32"/>
    <p:sldId id="287"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94" autoAdjust="0"/>
  </p:normalViewPr>
  <p:slideViewPr>
    <p:cSldViewPr snapToGrid="0" snapToObjects="1">
      <p:cViewPr varScale="1">
        <p:scale>
          <a:sx n="102" d="100"/>
          <a:sy n="102" d="100"/>
        </p:scale>
        <p:origin x="-1336" y="-10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6</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png"/><Relationship Id="rId8"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9" Type="http://schemas.openxmlformats.org/officeDocument/2006/relationships/image" Target="../media/image51.emf"/><Relationship Id="rId10" Type="http://schemas.openxmlformats.org/officeDocument/2006/relationships/image" Target="../media/image52.emf"/><Relationship Id="rId11"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50.emf"/><Relationship Id="rId8"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27.xml.rels><?xml version="1.0" encoding="UTF-8" standalone="yes"?>
<Relationships xmlns="http://schemas.openxmlformats.org/package/2006/relationships"><Relationship Id="rId11" Type="http://schemas.openxmlformats.org/officeDocument/2006/relationships/image" Target="../media/image76.emf"/><Relationship Id="rId12" Type="http://schemas.openxmlformats.org/officeDocument/2006/relationships/image" Target="../media/image77.emf"/><Relationship Id="rId13" Type="http://schemas.openxmlformats.org/officeDocument/2006/relationships/image" Target="../media/image78.emf"/><Relationship Id="rId14" Type="http://schemas.openxmlformats.org/officeDocument/2006/relationships/image" Target="../media/image79.emf"/><Relationship Id="rId15"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 Id="rId9" Type="http://schemas.openxmlformats.org/officeDocument/2006/relationships/image" Target="../media/image74.emf"/><Relationship Id="rId10" Type="http://schemas.openxmlformats.org/officeDocument/2006/relationships/image" Target="../media/image7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2"/>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endParaRPr kumimoji="1" lang="en-US" altLang="ja-JP" dirty="0">
              <a:solidFill>
                <a:schemeClr val="tx1"/>
              </a:solidFill>
              <a:latin typeface="+mj-ea"/>
            </a:endParaRP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760369" y="-1105072"/>
            <a:ext cx="5301514" cy="5430917"/>
            <a:chOff x="-2096357" y="-448568"/>
            <a:chExt cx="5301514" cy="5430917"/>
          </a:xfrm>
        </p:grpSpPr>
        <p:grpSp>
          <p:nvGrpSpPr>
            <p:cNvPr id="92" name="図形グループ 91"/>
            <p:cNvGrpSpPr/>
            <p:nvPr/>
          </p:nvGrpSpPr>
          <p:grpSpPr>
            <a:xfrm>
              <a:off x="-2096357" y="-448568"/>
              <a:ext cx="5301514" cy="5430917"/>
              <a:chOff x="-1137442" y="-922569"/>
              <a:chExt cx="5301514" cy="5430917"/>
            </a:xfrm>
          </p:grpSpPr>
          <p:sp>
            <p:nvSpPr>
              <p:cNvPr id="84" name="円弧 83"/>
              <p:cNvSpPr/>
              <p:nvPr/>
            </p:nvSpPr>
            <p:spPr>
              <a:xfrm rot="5942598">
                <a:off x="-1109093" y="-142643"/>
                <a:ext cx="4622642" cy="4679340"/>
              </a:xfrm>
              <a:prstGeom prst="arc">
                <a:avLst>
                  <a:gd name="adj1" fmla="val 17692289"/>
                  <a:gd name="adj2" fmla="val 19699521"/>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86919" y="-950918"/>
                <a:ext cx="4622642" cy="4679340"/>
              </a:xfrm>
              <a:prstGeom prst="arc">
                <a:avLst>
                  <a:gd name="adj1" fmla="val 17692289"/>
                  <a:gd name="adj2" fmla="val 19398472"/>
                </a:avLst>
              </a:prstGeom>
              <a:ln>
                <a:solidFill>
                  <a:schemeClr val="accent5">
                    <a:lumMod val="75000"/>
                  </a:schemeClr>
                </a:solidFill>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7" name="円弧 86"/>
              <p:cNvSpPr/>
              <p:nvPr/>
            </p:nvSpPr>
            <p:spPr>
              <a:xfrm rot="1993715">
                <a:off x="557114" y="1374319"/>
                <a:ext cx="2819758" cy="2214143"/>
              </a:xfrm>
              <a:prstGeom prst="arc">
                <a:avLst>
                  <a:gd name="adj1" fmla="val 17932522"/>
                  <a:gd name="adj2" fmla="val 413407"/>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806454">
                <a:off x="412864" y="1876555"/>
                <a:ext cx="2819758" cy="2214143"/>
              </a:xfrm>
              <a:prstGeom prst="arc">
                <a:avLst>
                  <a:gd name="adj1" fmla="val 17932522"/>
                  <a:gd name="adj2" fmla="val 453826"/>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726688" y="2945716"/>
                <a:ext cx="954596" cy="369332"/>
              </a:xfrm>
              <a:prstGeom prst="rect">
                <a:avLst/>
              </a:prstGeom>
              <a:noFill/>
            </p:spPr>
            <p:txBody>
              <a:bodyPr wrap="none" rtlCol="0">
                <a:spAutoFit/>
              </a:bodyPr>
              <a:lstStyle/>
              <a:p>
                <a:r>
                  <a:rPr kumimoji="1" lang="en-US" altLang="ja-JP" dirty="0" smtClean="0">
                    <a:latin typeface="Helvetica"/>
                    <a:cs typeface="Helvetica"/>
                  </a:rPr>
                  <a:t>0.99AU</a:t>
                </a:r>
                <a:endParaRPr kumimoji="1" lang="ja-JP" altLang="en-US" dirty="0">
                  <a:latin typeface="Helvetica"/>
                  <a:cs typeface="Helvetica"/>
                </a:endParaRPr>
              </a:p>
            </p:txBody>
          </p:sp>
        </p:grpSp>
        <p:sp>
          <p:nvSpPr>
            <p:cNvPr id="95" name="正方形/長方形 94"/>
            <p:cNvSpPr/>
            <p:nvPr/>
          </p:nvSpPr>
          <p:spPr>
            <a:xfrm>
              <a:off x="1906058" y="4116494"/>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13" name="テキスト ボックス 12"/>
          <p:cNvSpPr txBox="1"/>
          <p:nvPr/>
        </p:nvSpPr>
        <p:spPr>
          <a:xfrm>
            <a:off x="6355288" y="1892873"/>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6355288" y="2557167"/>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6355288" y="3170917"/>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26" name="テキスト ボックス 25"/>
          <p:cNvSpPr txBox="1"/>
          <p:nvPr/>
        </p:nvSpPr>
        <p:spPr>
          <a:xfrm>
            <a:off x="224135" y="774601"/>
            <a:ext cx="8533105" cy="369332"/>
          </a:xfrm>
          <a:prstGeom prst="rect">
            <a:avLst/>
          </a:prstGeom>
          <a:noFill/>
        </p:spPr>
        <p:txBody>
          <a:bodyPr wrap="none" rtlCol="0">
            <a:spAutoFit/>
          </a:bodyPr>
          <a:lstStyle/>
          <a:p>
            <a:pPr marL="285750" indent="-285750">
              <a:buFont typeface="Arial"/>
              <a:buChar char="•"/>
            </a:pPr>
            <a:r>
              <a:rPr kumimoji="1" lang="ja-JP" altLang="en-US" dirty="0" smtClean="0"/>
              <a:t>巨大衝突に伴って放出される破片を模擬し、軌道と質量の時間進化を計算した</a:t>
            </a:r>
            <a:endParaRPr kumimoji="1" lang="ja-JP" altLang="en-US" dirty="0"/>
          </a:p>
        </p:txBody>
      </p:sp>
      <p:sp>
        <p:nvSpPr>
          <p:cNvPr id="170" name="テキスト ボックス 169"/>
          <p:cNvSpPr txBox="1"/>
          <p:nvPr/>
        </p:nvSpPr>
        <p:spPr>
          <a:xfrm>
            <a:off x="6355288" y="1255187"/>
            <a:ext cx="2689108" cy="369332"/>
          </a:xfrm>
          <a:prstGeom prst="rect">
            <a:avLst/>
          </a:prstGeom>
          <a:noFill/>
        </p:spPr>
        <p:txBody>
          <a:bodyPr wrap="none" rtlCol="0">
            <a:spAutoFit/>
          </a:bodyPr>
          <a:lstStyle/>
          <a:p>
            <a:r>
              <a:rPr kumimoji="1" lang="ja-JP" altLang="en-US" dirty="0" smtClean="0"/>
              <a:t>太陽の反対方向</a:t>
            </a:r>
            <a:r>
              <a:rPr kumimoji="1" lang="en-US" altLang="ja-JP" dirty="0" smtClean="0"/>
              <a:t>(</a:t>
            </a:r>
            <a:r>
              <a:rPr kumimoji="1" lang="en-US" altLang="ja-JP" dirty="0" smtClean="0">
                <a:latin typeface="Helvetica"/>
                <a:cs typeface="Helvetica"/>
              </a:rPr>
              <a:t>L2</a:t>
            </a:r>
            <a:r>
              <a:rPr kumimoji="1" lang="ja-JP" altLang="en-US" dirty="0" smtClean="0"/>
              <a:t>方向</a:t>
            </a:r>
            <a:r>
              <a:rPr kumimoji="1" lang="en-US" altLang="ja-JP" dirty="0" smtClean="0"/>
              <a:t>)</a:t>
            </a:r>
            <a:endParaRPr kumimoji="1" lang="ja-JP" altLang="en-US" dirty="0"/>
          </a:p>
        </p:txBody>
      </p:sp>
      <p:grpSp>
        <p:nvGrpSpPr>
          <p:cNvPr id="177" name="図形グループ 176"/>
          <p:cNvGrpSpPr/>
          <p:nvPr/>
        </p:nvGrpSpPr>
        <p:grpSpPr>
          <a:xfrm>
            <a:off x="6791214" y="3893620"/>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93229"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93229"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93229"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4749669" y="5019288"/>
            <a:ext cx="1935742" cy="1321474"/>
            <a:chOff x="6822931" y="3893541"/>
            <a:chExt cx="1935742" cy="1321474"/>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88931"/>
              <a:ext cx="1127892" cy="300230"/>
            </a:xfrm>
            <a:prstGeom prst="rect">
              <a:avLst/>
            </a:prstGeom>
          </p:spPr>
        </p:pic>
        <p:sp>
          <p:nvSpPr>
            <p:cNvPr id="173" name="テキスト ボックス 172"/>
            <p:cNvSpPr txBox="1"/>
            <p:nvPr/>
          </p:nvSpPr>
          <p:spPr>
            <a:xfrm>
              <a:off x="7036437" y="3893541"/>
              <a:ext cx="1582484" cy="369332"/>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7"/>
              <a:ext cx="1935742" cy="91747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343242" y="1343941"/>
            <a:ext cx="4036393" cy="3086502"/>
            <a:chOff x="2343242" y="1343941"/>
            <a:chExt cx="4036393" cy="3086502"/>
          </a:xfrm>
        </p:grpSpPr>
        <p:grpSp>
          <p:nvGrpSpPr>
            <p:cNvPr id="122" name="図形グループ 121"/>
            <p:cNvGrpSpPr/>
            <p:nvPr/>
          </p:nvGrpSpPr>
          <p:grpSpPr>
            <a:xfrm>
              <a:off x="2343242" y="1343941"/>
              <a:ext cx="4036393" cy="3086502"/>
              <a:chOff x="2069795" y="1850355"/>
              <a:chExt cx="4036393" cy="3086502"/>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54961"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069795" y="1903072"/>
                <a:ext cx="3930328" cy="2596735"/>
                <a:chOff x="2069796" y="2180124"/>
                <a:chExt cx="3930328" cy="2596735"/>
              </a:xfrm>
            </p:grpSpPr>
            <p:sp>
              <p:nvSpPr>
                <p:cNvPr id="102" name="正方形/長方形 101"/>
                <p:cNvSpPr/>
                <p:nvPr/>
              </p:nvSpPr>
              <p:spPr>
                <a:xfrm>
                  <a:off x="2069796" y="350220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613936" y="2180125"/>
                  <a:ext cx="841026" cy="1325182"/>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a:off x="2613936" y="4060408"/>
                  <a:ext cx="841026" cy="71645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80124"/>
                  <a:ext cx="2554365" cy="25967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06249" y="3894037"/>
                <a:ext cx="980181" cy="369332"/>
              </a:xfrm>
              <a:prstGeom prst="rect">
                <a:avLst/>
              </a:prstGeom>
            </p:spPr>
            <p:txBody>
              <a:bodyPr wrap="none">
                <a:spAutoFit/>
              </a:bodyPr>
              <a:lstStyle/>
              <a:p>
                <a:r>
                  <a:rPr kumimoji="1" lang="en-US" altLang="ja-JP" dirty="0" smtClean="0">
                    <a:latin typeface="Helvetica"/>
                    <a:cs typeface="Helvetica"/>
                  </a:rPr>
                  <a:t>(0.99,0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073316" y="4020922"/>
              <a:ext cx="1779718" cy="369332"/>
            </a:xfrm>
            <a:prstGeom prst="rect">
              <a:avLst/>
            </a:prstGeom>
            <a:noFill/>
          </p:spPr>
          <p:txBody>
            <a:bodyPr wrap="none" rtlCol="0">
              <a:spAutoFit/>
            </a:bodyPr>
            <a:lstStyle/>
            <a:p>
              <a:r>
                <a:rPr kumimoji="1" lang="ja-JP" altLang="en-US" dirty="0" smtClean="0"/>
                <a:t>コーン状に放出</a:t>
              </a:r>
              <a:endParaRPr kumimoji="1" lang="ja-JP" altLang="en-US" dirty="0"/>
            </a:p>
          </p:txBody>
        </p:sp>
      </p:grpSp>
      <p:grpSp>
        <p:nvGrpSpPr>
          <p:cNvPr id="184" name="図形グループ 183"/>
          <p:cNvGrpSpPr/>
          <p:nvPr/>
        </p:nvGrpSpPr>
        <p:grpSpPr>
          <a:xfrm>
            <a:off x="126902" y="4310031"/>
            <a:ext cx="4354502" cy="2248548"/>
            <a:chOff x="126902" y="4310031"/>
            <a:chExt cx="4354502" cy="2248548"/>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4354502" cy="2248548"/>
              <a:chOff x="-28264" y="4282425"/>
              <a:chExt cx="4354502" cy="2248548"/>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4354502" cy="2248548"/>
                <a:chOff x="-175512" y="4264021"/>
                <a:chExt cx="4354502" cy="2248548"/>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sp>
              <p:nvSpPr>
                <p:cNvPr id="166" name="テキスト ボックス 165"/>
                <p:cNvSpPr txBox="1"/>
                <p:nvPr/>
              </p:nvSpPr>
              <p:spPr>
                <a:xfrm>
                  <a:off x="2882467" y="4880192"/>
                  <a:ext cx="1296523" cy="646331"/>
                </a:xfrm>
                <a:prstGeom prst="rect">
                  <a:avLst/>
                </a:prstGeom>
                <a:noFill/>
              </p:spPr>
              <p:txBody>
                <a:bodyPr wrap="squar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nvGrpSpPr>
                <p:cNvPr id="144" name="図形グループ 143"/>
                <p:cNvGrpSpPr/>
                <p:nvPr/>
              </p:nvGrpSpPr>
              <p:grpSpPr>
                <a:xfrm>
                  <a:off x="-175512" y="4264021"/>
                  <a:ext cx="3769633" cy="2248548"/>
                  <a:chOff x="-261371" y="4311507"/>
                  <a:chExt cx="3769633" cy="2248548"/>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091470" y="6190723"/>
                    <a:ext cx="633933" cy="369332"/>
                  </a:xfrm>
                  <a:prstGeom prst="rect">
                    <a:avLst/>
                  </a:prstGeom>
                  <a:noFill/>
                </p:spPr>
                <p:txBody>
                  <a:bodyPr wrap="none" rtlCol="0">
                    <a:spAutoFit/>
                  </a:bodyPr>
                  <a:lstStyle/>
                  <a:p>
                    <a:r>
                      <a:rPr kumimoji="1" lang="en-US" altLang="ja-JP" dirty="0" smtClean="0">
                        <a:latin typeface="Helvetica"/>
                        <a:cs typeface="Helvetica"/>
                      </a:rPr>
                      <a:t>0.99</a:t>
                    </a:r>
                    <a:endParaRPr kumimoji="1" lang="ja-JP" altLang="en-US" dirty="0">
                      <a:latin typeface="Helvetica"/>
                      <a:cs typeface="Helvetica"/>
                    </a:endParaRPr>
                  </a:p>
                </p:txBody>
              </p:sp>
            </p:grpSp>
          </p:grpSp>
        </p:grpSp>
      </p:gr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r>
              <a:rPr kumimoji="1" lang="ja-JP" altLang="en-US" dirty="0" smtClean="0"/>
              <a:t>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200" dirty="0" smtClean="0"/>
              <a:t>巨大衝突ステージにおいて衝突破壊は非常に重要である。</a:t>
            </a:r>
            <a:endParaRPr kumimoji="1" lang="en-US" altLang="ja-JP" sz="2200" dirty="0" smtClean="0"/>
          </a:p>
          <a:p>
            <a:endParaRPr kumimoji="1" lang="en-US" altLang="ja-JP" sz="2200" dirty="0"/>
          </a:p>
          <a:p>
            <a:r>
              <a:rPr kumimoji="1" lang="ja-JP" altLang="en-US" sz="2200" dirty="0" smtClean="0"/>
              <a:t>暖かいデブリ円盤と巨大衝突ステージの関係を理解することで、地球型惑星形成の理解につながるかもしれない。</a:t>
            </a:r>
            <a:endParaRPr kumimoji="1" lang="en-US" altLang="ja-JP" sz="2200" dirty="0" smtClean="0"/>
          </a:p>
          <a:p>
            <a:endParaRPr kumimoji="1" lang="en-US" altLang="ja-JP" sz="2200" dirty="0"/>
          </a:p>
          <a:p>
            <a:r>
              <a:rPr kumimoji="1" lang="en-US" altLang="ja-JP" sz="2200" dirty="0" smtClean="0"/>
              <a:t>N</a:t>
            </a:r>
            <a:r>
              <a:rPr kumimoji="1" lang="ja-JP" altLang="en-US" sz="2200" dirty="0" smtClean="0"/>
              <a:t>体計算と統計的手法を組み合わせたハイブリッドコードを開発し、</a:t>
            </a:r>
            <a:r>
              <a:rPr kumimoji="1" lang="ja-JP" altLang="en-US" sz="2200" dirty="0"/>
              <a:t>衝突破壊時の破片はどのように振る舞うのかを</a:t>
            </a:r>
            <a:r>
              <a:rPr kumimoji="1" lang="ja-JP" altLang="en-US" sz="2200" dirty="0" smtClean="0"/>
              <a:t>調べ</a:t>
            </a:r>
            <a:r>
              <a:rPr kumimoji="1" lang="ja-JP" altLang="en-US" sz="2200" dirty="0" smtClean="0"/>
              <a:t>た。</a:t>
            </a:r>
            <a:endParaRPr kumimoji="1" lang="en-US" altLang="ja-JP" sz="2200" dirty="0" smtClean="0"/>
          </a:p>
          <a:p>
            <a:endParaRPr kumimoji="1" lang="en-US" altLang="ja-JP" sz="2200" dirty="0"/>
          </a:p>
          <a:p>
            <a:r>
              <a:rPr kumimoji="1" lang="ja-JP" altLang="en-US" sz="2200" dirty="0" smtClean="0"/>
              <a:t>計算の結果、相対速度が速い円盤の内側ほど破壊が進行しており、外側ではなかなか破壊が起きていないことがわかった。</a:t>
            </a:r>
            <a:endParaRPr kumimoji="1" lang="en-US" altLang="ja-JP" sz="2200" dirty="0" smtClean="0"/>
          </a:p>
          <a:p>
            <a:endParaRPr kumimoji="1" lang="en-US" altLang="ja-JP" sz="2200" dirty="0" smtClean="0"/>
          </a:p>
          <a:p>
            <a:r>
              <a:rPr kumimoji="1" lang="ja-JP" altLang="en-US" sz="2200" dirty="0" smtClean="0"/>
              <a:t>今後は、</a:t>
            </a:r>
            <a:r>
              <a:rPr kumimoji="1" lang="ja-JP" altLang="en-US" sz="2200" dirty="0" smtClean="0"/>
              <a:t>複数</a:t>
            </a:r>
            <a:r>
              <a:rPr kumimoji="1" lang="ja-JP" altLang="en-US" sz="2200" dirty="0"/>
              <a:t>の原始惑星が存在し、巨大衝突が起こるたびに破片を放出するような長時間シミュレーションを行いたい</a:t>
            </a:r>
            <a:r>
              <a:rPr kumimoji="1" lang="ja-JP" altLang="en-US" sz="2200" dirty="0" smtClean="0"/>
              <a:t>。</a:t>
            </a:r>
            <a:endParaRPr kumimoji="1" lang="en-US" altLang="ja-JP" sz="2200" dirty="0"/>
          </a:p>
          <a:p>
            <a:endParaRPr kumimoji="1" lang="ja-JP" altLang="en-US" sz="22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a:t>
              </a:r>
              <a:r>
                <a:rPr kumimoji="1" lang="ja-JP" altLang="en-US" dirty="0" smtClean="0"/>
                <a:t>破片</a:t>
              </a:r>
              <a:r>
                <a:rPr kumimoji="1" lang="en-US" altLang="ja-JP" dirty="0" smtClean="0"/>
                <a:t> </a:t>
              </a:r>
              <a:r>
                <a:rPr kumimoji="1" lang="en-US" altLang="ja-JP" dirty="0" smtClean="0"/>
                <a:t>(</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0" y="1154491"/>
            <a:ext cx="7197205" cy="4948078"/>
          </a:xfrm>
          <a:prstGeom prst="rect">
            <a:avLst/>
          </a:prstGeom>
        </p:spPr>
      </p:pic>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a:t>
              </a:r>
              <a:r>
                <a:rPr kumimoji="1" lang="en-US" altLang="ja-JP" dirty="0" smtClean="0">
                  <a:latin typeface="Helvetica"/>
                  <a:cs typeface="Helvetica"/>
                </a:rPr>
                <a:t>2010</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a:t>
            </a:r>
            <a:r>
              <a:rPr lang="en-US" altLang="ja-JP" sz="1400" dirty="0" smtClean="0">
                <a:latin typeface="Helvetica"/>
                <a:cs typeface="Helvetica"/>
              </a:rPr>
              <a:t>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a:t>
            </a:r>
            <a:r>
              <a:rPr kumimoji="1" lang="en-US" altLang="ja-JP" sz="1400" dirty="0" smtClean="0">
                <a:latin typeface="Helvetica"/>
                <a:cs typeface="Helvetica"/>
              </a:rPr>
              <a:t>. </a:t>
            </a:r>
            <a:r>
              <a:rPr kumimoji="1" lang="en-US" altLang="ja-JP" sz="1400" dirty="0" smtClean="0">
                <a:latin typeface="Helvetica"/>
                <a:cs typeface="Helvetica"/>
              </a:rPr>
              <a:t>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022022"/>
            <a:ext cx="4519449" cy="3198788"/>
          </a:xfrm>
          <a:prstGeom prst="rect">
            <a:avLst/>
          </a:prstGeom>
        </p:spPr>
      </p:pic>
      <p:sp>
        <p:nvSpPr>
          <p:cNvPr id="14" name="テキスト ボックス 13"/>
          <p:cNvSpPr txBox="1"/>
          <p:nvPr/>
        </p:nvSpPr>
        <p:spPr>
          <a:xfrm>
            <a:off x="3124200" y="4257314"/>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a:t>
            </a:r>
            <a:r>
              <a:rPr kumimoji="1" lang="en-US" altLang="ja-JP" dirty="0" smtClean="0">
                <a:latin typeface="Helvetica"/>
                <a:cs typeface="Helvetica"/>
              </a:rPr>
              <a:t>e</a:t>
            </a:r>
            <a:r>
              <a:rPr kumimoji="1" lang="en-US" altLang="ja-JP" dirty="0" smtClean="0">
                <a:latin typeface="Helvetica"/>
                <a:cs typeface="Helvetica"/>
              </a:rPr>
              <a:t>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5735347" y="5942064"/>
            <a:ext cx="2686966"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err="1" smtClean="0">
                <a:latin typeface="Helvetica"/>
                <a:cs typeface="Helvetica"/>
              </a:rPr>
              <a:t>Genda</a:t>
            </a:r>
            <a:r>
              <a:rPr kumimoji="1" lang="en-US" altLang="ja-JP" dirty="0" smtClean="0">
                <a:latin typeface="Helvetica"/>
                <a:cs typeface="Helvetica"/>
              </a:rPr>
              <a:t> </a:t>
            </a:r>
            <a:r>
              <a:rPr kumimoji="1" lang="en-US" altLang="ja-JP" dirty="0" smtClean="0">
                <a:latin typeface="Helvetica"/>
                <a:cs typeface="Helvetica"/>
              </a:rPr>
              <a:t>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a:t>
            </a:r>
            <a:r>
              <a:rPr kumimoji="1" lang="en-US" altLang="ja-JP" u="sng" dirty="0" smtClean="0">
                <a:solidFill>
                  <a:srgbClr val="008000"/>
                </a:solidFill>
                <a:latin typeface="Helvetica"/>
                <a:cs typeface="Helvetica"/>
              </a:rPr>
              <a:t>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000000"/>
                </a:solidFill>
              </a:rPr>
              <a:t>破片を軸対称</a:t>
            </a:r>
            <a:r>
              <a:rPr kumimoji="1" lang="ja-JP" altLang="en-US" dirty="0" smtClean="0">
                <a:solidFill>
                  <a:srgbClr val="000000"/>
                </a:solidFill>
              </a:rPr>
              <a:t>円盤</a:t>
            </a:r>
            <a:r>
              <a:rPr kumimoji="1" lang="ja-JP" altLang="en-US" dirty="0" smtClean="0">
                <a:solidFill>
                  <a:srgbClr val="000000"/>
                </a:solidFill>
              </a:rPr>
              <a:t>分布と仮定し、</a:t>
            </a:r>
            <a:r>
              <a:rPr kumimoji="1" lang="ja-JP" altLang="en-US" dirty="0" smtClean="0">
                <a:solidFill>
                  <a:srgbClr val="000000"/>
                </a:solidFill>
              </a:rPr>
              <a:t>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a:t>
            </a:r>
            <a:r>
              <a:rPr kumimoji="1" lang="ja-JP" altLang="en-US" dirty="0" smtClean="0">
                <a:solidFill>
                  <a:srgbClr val="000000"/>
                </a:solidFill>
              </a:rPr>
              <a:t>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a:t>
            </a:r>
            <a:r>
              <a:rPr kumimoji="1" lang="ja-JP" altLang="en-US" dirty="0" smtClean="0">
                <a:solidFill>
                  <a:srgbClr val="000000"/>
                </a:solidFill>
              </a:rPr>
              <a:t>軌道</a:t>
            </a:r>
            <a:r>
              <a:rPr kumimoji="1" lang="ja-JP" altLang="en-US" dirty="0" smtClean="0">
                <a:solidFill>
                  <a:srgbClr val="000000"/>
                </a:solidFill>
              </a:rPr>
              <a:t>を計算</a:t>
            </a:r>
            <a:endParaRPr kumimoji="1" lang="en-US" altLang="ja-JP" dirty="0" smtClean="0">
              <a:solidFill>
                <a:srgbClr val="000000"/>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a:t>
            </a:r>
            <a:r>
              <a:rPr kumimoji="1" lang="ja-JP" altLang="en-US" dirty="0" smtClean="0">
                <a:solidFill>
                  <a:srgbClr val="000000"/>
                </a:solidFill>
              </a:rPr>
              <a:t>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a:t>
            </a:r>
            <a:r>
              <a:rPr kumimoji="1" lang="ja-JP" altLang="en-US" dirty="0" smtClean="0"/>
              <a:t>と総質量</a:t>
            </a:r>
            <a:r>
              <a:rPr kumimoji="1" lang="ja-JP" altLang="en-US" dirty="0" smtClean="0"/>
              <a:t>を</a:t>
            </a:r>
            <a:r>
              <a:rPr kumimoji="1" lang="ja-JP" altLang="en-US" dirty="0" smtClean="0"/>
              <a:t>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a:t>
            </a:r>
            <a:r>
              <a:rPr kumimoji="1" lang="en-US" altLang="ja-JP" u="sng" dirty="0" smtClean="0">
                <a:solidFill>
                  <a:srgbClr val="3366FF"/>
                </a:solidFill>
                <a:latin typeface="Helvetica"/>
                <a:cs typeface="Helvetica"/>
              </a:rPr>
              <a:t>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7" y="717218"/>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endParaRPr kumimoji="1" lang="ja-JP" altLang="en-US" dirty="0" smtClean="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endParaRPr kumimoji="1" lang="ja-JP" altLang="en-US" dirty="0" smtClean="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486359"/>
            <a:ext cx="7340471" cy="369332"/>
          </a:xfrm>
          <a:prstGeom prst="rect">
            <a:avLst/>
          </a:prstGeom>
          <a:noFill/>
        </p:spPr>
        <p:txBody>
          <a:bodyPr wrap="none" rtlCol="0">
            <a:spAutoFit/>
          </a:bodyPr>
          <a:lstStyle/>
          <a:p>
            <a:r>
              <a:rPr kumimoji="1" lang="ja-JP" altLang="en-US" dirty="0" smtClean="0"/>
              <a:t>系外で観測される「暖かい</a:t>
            </a:r>
            <a:r>
              <a:rPr kumimoji="1" lang="ja-JP" altLang="en-US" dirty="0"/>
              <a:t>デブリ</a:t>
            </a:r>
            <a:r>
              <a:rPr kumimoji="1" lang="ja-JP" altLang="en-US" dirty="0" smtClean="0"/>
              <a:t>円盤」形成過程の理解が必要である　</a:t>
            </a:r>
            <a:endParaRPr kumimoji="1" lang="ja-JP" altLang="en-US" dirty="0"/>
          </a:p>
        </p:txBody>
      </p:sp>
      <p:sp>
        <p:nvSpPr>
          <p:cNvPr id="20" name="テキスト ボックス 19"/>
          <p:cNvSpPr txBox="1"/>
          <p:nvPr/>
        </p:nvSpPr>
        <p:spPr>
          <a:xfrm>
            <a:off x="1185207" y="3446610"/>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8416314" y="3561431"/>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7506220" y="3381583"/>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8115209" y="373110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795558" y="3539945"/>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902249" y="3693601"/>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7341942" y="381873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6533136" y="390178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2876720"/>
            <a:ext cx="5032147" cy="369332"/>
          </a:xfrm>
          <a:prstGeom prst="rect">
            <a:avLst/>
          </a:prstGeom>
          <a:noFill/>
        </p:spPr>
        <p:txBody>
          <a:bodyPr wrap="none" rtlCol="0">
            <a:spAutoFit/>
          </a:bodyPr>
          <a:lstStyle/>
          <a:p>
            <a:r>
              <a:rPr kumimoji="1" lang="ja-JP" altLang="en-US" dirty="0" smtClean="0"/>
              <a:t>惑星からの重力に</a:t>
            </a:r>
            <a:r>
              <a:rPr kumimoji="1" lang="ja-JP" altLang="en-US" dirty="0" smtClean="0"/>
              <a:t>よる</a:t>
            </a:r>
            <a:r>
              <a:rPr kumimoji="1" lang="ja-JP" altLang="en-US" u="sng" dirty="0" smtClean="0"/>
              <a:t>非軸対称</a:t>
            </a:r>
            <a:r>
              <a:rPr kumimoji="1" lang="ja-JP" altLang="en-US" dirty="0" smtClean="0"/>
              <a:t>な破片分布</a:t>
            </a:r>
            <a:r>
              <a:rPr kumimoji="1" lang="ja-JP" altLang="en-US" dirty="0" smtClean="0"/>
              <a:t>変化</a:t>
            </a:r>
            <a:endParaRPr kumimoji="1" lang="ja-JP" altLang="en-US" dirty="0"/>
          </a:p>
        </p:txBody>
      </p:sp>
      <p:sp>
        <p:nvSpPr>
          <p:cNvPr id="355" name="テキスト ボックス 354"/>
          <p:cNvSpPr txBox="1"/>
          <p:nvPr/>
        </p:nvSpPr>
        <p:spPr>
          <a:xfrm>
            <a:off x="466167" y="2385678"/>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
        <p:nvSpPr>
          <p:cNvPr id="3" name="左中かっこ 2"/>
          <p:cNvSpPr/>
          <p:nvPr/>
        </p:nvSpPr>
        <p:spPr>
          <a:xfrm>
            <a:off x="1027357" y="2864105"/>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7" name="テキスト ボックス 6"/>
          <p:cNvSpPr txBox="1"/>
          <p:nvPr/>
        </p:nvSpPr>
        <p:spPr>
          <a:xfrm>
            <a:off x="1027357" y="4024287"/>
            <a:ext cx="3647152" cy="369332"/>
          </a:xfrm>
          <a:prstGeom prst="rect">
            <a:avLst/>
          </a:prstGeom>
          <a:noFill/>
        </p:spPr>
        <p:txBody>
          <a:bodyPr wrap="none" rtlCol="0">
            <a:spAutoFit/>
          </a:bodyPr>
          <a:lstStyle/>
          <a:p>
            <a:r>
              <a:rPr kumimoji="1" lang="ja-JP" altLang="en-US" dirty="0" smtClean="0"/>
              <a:t>の両方が起きており、ともに重要</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r>
              <a:rPr kumimoji="1" lang="ja-JP" altLang="en-US" dirty="0" smtClean="0"/>
              <a:t>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grpSp>
        <p:nvGrpSpPr>
          <p:cNvPr id="25" name="図形グループ 24"/>
          <p:cNvGrpSpPr/>
          <p:nvPr/>
        </p:nvGrpSpPr>
        <p:grpSpPr>
          <a:xfrm>
            <a:off x="668967" y="5577649"/>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a:t>
            </a:r>
            <a:r>
              <a:rPr kumimoji="1" lang="en-US" altLang="ja-JP" dirty="0" smtClean="0">
                <a:latin typeface="Helvetica"/>
                <a:cs typeface="Helvetica"/>
              </a:rPr>
              <a:t>., </a:t>
            </a:r>
            <a:r>
              <a:rPr kumimoji="1" lang="en-US" altLang="ja-JP" dirty="0" smtClean="0">
                <a:latin typeface="Helvetica"/>
                <a:cs typeface="Helvetica"/>
              </a:rPr>
              <a:t>Tanaka et al. 1996</a:t>
            </a:r>
            <a:endParaRPr kumimoji="1" lang="ja-JP" altLang="en-US" dirty="0">
              <a:latin typeface="Helvetica"/>
              <a:cs typeface="Helvetica"/>
            </a:endParaRPr>
          </a:p>
        </p:txBody>
      </p:sp>
      <p:sp>
        <p:nvSpPr>
          <p:cNvPr id="33" name="テキスト ボックス 32"/>
          <p:cNvSpPr txBox="1"/>
          <p:nvPr/>
        </p:nvSpPr>
        <p:spPr>
          <a:xfrm>
            <a:off x="5992191"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7" y="4799929"/>
            <a:ext cx="877163" cy="369332"/>
          </a:xfrm>
          <a:prstGeom prst="rect">
            <a:avLst/>
          </a:prstGeom>
          <a:noFill/>
        </p:spPr>
        <p:txBody>
          <a:bodyPr wrap="none" rtlCol="0">
            <a:spAutoFit/>
          </a:bodyPr>
          <a:lstStyle/>
          <a:p>
            <a:r>
              <a:rPr kumimoji="1" lang="ja-JP" altLang="en-US" dirty="0" smtClean="0"/>
              <a:t>解析</a:t>
            </a:r>
            <a:r>
              <a:rPr kumimoji="1" lang="ja-JP" altLang="en-US" dirty="0" smtClean="0"/>
              <a:t>解</a:t>
            </a:r>
            <a:endParaRPr kumimoji="1" lang="en-US" altLang="ja-JP" dirty="0" smtClean="0"/>
          </a:p>
        </p:txBody>
      </p:sp>
      <p:grpSp>
        <p:nvGrpSpPr>
          <p:cNvPr id="40" name="図形グループ 39"/>
          <p:cNvGrpSpPr/>
          <p:nvPr/>
        </p:nvGrpSpPr>
        <p:grpSpPr>
          <a:xfrm>
            <a:off x="4188329" y="2059916"/>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22" y="3943248"/>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7482" y="5296959"/>
            <a:ext cx="1403937" cy="719301"/>
          </a:xfrm>
          <a:prstGeom prst="rect">
            <a:avLst/>
          </a:prstGeom>
        </p:spPr>
      </p:pic>
      <p:sp>
        <p:nvSpPr>
          <p:cNvPr id="39" name="テキスト ボックス 38"/>
          <p:cNvSpPr txBox="1"/>
          <p:nvPr/>
        </p:nvSpPr>
        <p:spPr>
          <a:xfrm>
            <a:off x="455868"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7878" y="3032245"/>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7" name="テキスト ボックス 6"/>
          <p:cNvSpPr txBox="1"/>
          <p:nvPr/>
        </p:nvSpPr>
        <p:spPr>
          <a:xfrm>
            <a:off x="292574" y="974715"/>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974715"/>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a:t>
            </a:r>
            <a:r>
              <a:rPr kumimoji="1" lang="ja-JP" altLang="en-US" dirty="0" smtClean="0">
                <a:latin typeface="Helvetica"/>
                <a:cs typeface="Helvetica"/>
              </a:rPr>
              <a:t>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308968"/>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grpSp>
        <p:nvGrpSpPr>
          <p:cNvPr id="18" name="図形グループ 17"/>
          <p:cNvGrpSpPr/>
          <p:nvPr/>
        </p:nvGrpSpPr>
        <p:grpSpPr>
          <a:xfrm>
            <a:off x="566030" y="1395608"/>
            <a:ext cx="4764276" cy="2488720"/>
            <a:chOff x="566030" y="1395608"/>
            <a:chExt cx="4764276" cy="2488720"/>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503439" y="3462976"/>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027" y="3957597"/>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747" y="1970456"/>
            <a:ext cx="378251" cy="243161"/>
          </a:xfrm>
          <a:prstGeom prst="rect">
            <a:avLst/>
          </a:prstGeom>
        </p:spPr>
      </p:pic>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5054</TotalTime>
  <Words>1963</Words>
  <Application>Microsoft Macintosh PowerPoint</Application>
  <PresentationFormat>画面に合わせる (4:3)</PresentationFormat>
  <Paragraphs>430</Paragraphs>
  <Slides>30</Slides>
  <Notes>5</Notes>
  <HiddenSlides>0</HiddenSlides>
  <MMClips>0</MMClips>
  <ScaleCrop>false</ScaleCrop>
  <HeadingPairs>
    <vt:vector size="4" baseType="variant">
      <vt:variant>
        <vt:lpstr>テーマ</vt:lpstr>
      </vt:variant>
      <vt:variant>
        <vt:i4>1</vt:i4>
      </vt:variant>
      <vt:variant>
        <vt:lpstr>スライド タイトル</vt:lpstr>
      </vt:variant>
      <vt:variant>
        <vt:i4>30</vt:i4>
      </vt:variant>
    </vt:vector>
  </HeadingPairs>
  <TitlesOfParts>
    <vt:vector size="31" baseType="lpstr">
      <vt:lpstr>Office Theme</vt:lpstr>
      <vt:lpstr>巨大衝突ステージにおける 衝突破壊の重要性</vt:lpstr>
      <vt:lpstr>太陽系における巨大衝突ステージ</vt:lpstr>
      <vt:lpstr>太陽系外における巨大衝突ステージ</vt:lpstr>
      <vt:lpstr>先行研究</vt:lpstr>
      <vt:lpstr>先行研究まとめ</vt:lpstr>
      <vt:lpstr>研究目的</vt:lpstr>
      <vt:lpstr>手法</vt:lpstr>
      <vt:lpstr>統計的手法による破壊の取り扱い</vt:lpstr>
      <vt:lpstr>統計的手法　面密度と衝突速度</vt:lpstr>
      <vt:lpstr>先行研究との比較</vt:lpstr>
      <vt:lpstr>初期条件</vt:lpstr>
      <vt:lpstr>結果　破片の軌道と質量の時間進化</vt:lpstr>
      <vt:lpstr>まとめ</vt:lpstr>
      <vt:lpstr>PowerPoint プレゼンテーション</vt:lpstr>
      <vt:lpstr>今後の課題</vt:lpstr>
      <vt:lpstr>惑星形成</vt:lpstr>
      <vt:lpstr>N体計算のテスト</vt:lpstr>
      <vt:lpstr>N体計算のテスト</vt:lpstr>
      <vt:lpstr>N体計算のコスト</vt:lpstr>
      <vt:lpstr>統計的手法のテスト</vt:lpstr>
      <vt:lpstr>デブリ円盤内の衝突破壊</vt:lpstr>
      <vt:lpstr>デブリ円盤の観測</vt:lpstr>
      <vt:lpstr>軌道要素</vt:lpstr>
      <vt:lpstr>4次のエルミート法 1</vt:lpstr>
      <vt:lpstr>4次のエルミート法 2</vt:lpstr>
      <vt:lpstr>4次のエルミート法 3</vt:lpstr>
      <vt:lpstr>独立タイムステップ</vt:lpstr>
      <vt:lpstr>結果</vt:lpstr>
      <vt:lpstr>結果</vt:lpstr>
      <vt:lpstr>結果</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915</cp:revision>
  <cp:lastPrinted>2017-07-19T07:20:08Z</cp:lastPrinted>
  <dcterms:created xsi:type="dcterms:W3CDTF">2010-04-12T23:12:02Z</dcterms:created>
  <dcterms:modified xsi:type="dcterms:W3CDTF">2017-07-20T15:09:57Z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